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28" r:id="rId1"/>
  </p:sldMasterIdLst>
  <p:notesMasterIdLst>
    <p:notesMasterId r:id="rId27"/>
  </p:notesMasterIdLst>
  <p:handoutMasterIdLst>
    <p:handoutMasterId r:id="rId28"/>
  </p:handoutMasterIdLst>
  <p:sldIdLst>
    <p:sldId id="300" r:id="rId2"/>
    <p:sldId id="659" r:id="rId3"/>
    <p:sldId id="660" r:id="rId4"/>
    <p:sldId id="680" r:id="rId5"/>
    <p:sldId id="681" r:id="rId6"/>
    <p:sldId id="682" r:id="rId7"/>
    <p:sldId id="575" r:id="rId8"/>
    <p:sldId id="668" r:id="rId9"/>
    <p:sldId id="669" r:id="rId10"/>
    <p:sldId id="661" r:id="rId11"/>
    <p:sldId id="663" r:id="rId12"/>
    <p:sldId id="665" r:id="rId13"/>
    <p:sldId id="666" r:id="rId14"/>
    <p:sldId id="667" r:id="rId15"/>
    <p:sldId id="662" r:id="rId16"/>
    <p:sldId id="672" r:id="rId17"/>
    <p:sldId id="673" r:id="rId18"/>
    <p:sldId id="674" r:id="rId19"/>
    <p:sldId id="671" r:id="rId20"/>
    <p:sldId id="676" r:id="rId21"/>
    <p:sldId id="678" r:id="rId22"/>
    <p:sldId id="675" r:id="rId23"/>
    <p:sldId id="677" r:id="rId24"/>
    <p:sldId id="679" r:id="rId25"/>
    <p:sldId id="451" r:id="rId26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3300"/>
    <a:srgbClr val="00FFFF"/>
    <a:srgbClr val="FFFF00"/>
    <a:srgbClr val="FF00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900" autoAdjust="0"/>
    <p:restoredTop sz="94581" autoAdjust="0"/>
  </p:normalViewPr>
  <p:slideViewPr>
    <p:cSldViewPr>
      <p:cViewPr varScale="1">
        <p:scale>
          <a:sx n="70" d="100"/>
          <a:sy n="70" d="100"/>
        </p:scale>
        <p:origin x="688" y="36"/>
      </p:cViewPr>
      <p:guideLst>
        <p:guide orient="horz" pos="2304"/>
        <p:guide pos="5759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2A195A1-5495-4B4E-94A8-976BC06FD7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4161808" cy="365501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2FD8DB4-1F55-4DD1-AF8C-2E13BA4179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436303" y="1"/>
            <a:ext cx="4163352" cy="365501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EC450F-36EA-4623-96F4-1CD3D70FAC44}" type="datetimeFigureOut">
              <a:rPr lang="en-US"/>
              <a:pPr>
                <a:defRPr/>
              </a:pPr>
              <a:t>7/20/2022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E7E1095-BA25-47D9-8638-9A1D20AA2D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6949700"/>
            <a:ext cx="4161808" cy="363777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26D51C1-2828-40A3-9760-5D4740BCE5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436303" y="6949700"/>
            <a:ext cx="4163352" cy="363777"/>
          </a:xfrm>
          <a:prstGeom prst="rect">
            <a:avLst/>
          </a:prstGeom>
        </p:spPr>
        <p:txBody>
          <a:bodyPr vert="horz" wrap="square" lIns="88139" tIns="44070" rIns="88139" bIns="4407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40BF706-6562-4136-A43A-C422D7E871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8AC03F4F-7EC8-4324-A18C-E5FA64D2E8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161808" cy="36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81" tIns="43691" rIns="87381" bIns="4369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D5E57595-D513-4556-AAA2-34E2357A765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439394" y="1"/>
            <a:ext cx="4161808" cy="36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81" tIns="43691" rIns="87381" bIns="4369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xmlns="" id="{CAB2A2CA-DEC9-4AF3-B2FD-7B021C4D7D9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4975" y="549275"/>
            <a:ext cx="3656013" cy="2741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xmlns="" id="{F55D9195-356A-4726-A5DC-01CA6BF6861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0677" y="3475711"/>
            <a:ext cx="7039848" cy="32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81" tIns="43691" rIns="87381" bIns="43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xmlns="" id="{DF2DE75E-4C4E-40A5-BEB9-C0E713E0E01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949700"/>
            <a:ext cx="4161808" cy="36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81" tIns="43691" rIns="87381" bIns="4369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xmlns="" id="{68BA0C80-5DA1-407C-8E9B-7A6AB67EC5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9394" y="6949700"/>
            <a:ext cx="4161808" cy="36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81" tIns="43691" rIns="87381" bIns="4369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D014A615-1C92-4D5D-B2FE-6F34F1215D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1990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xmlns="" id="{9A9EDF4B-4EE2-4A7C-8BBC-9306FA4C37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xmlns="" id="{B5EC00F0-AB2C-4797-863C-9F7B605E3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xmlns="" id="{562E9782-DA33-44C9-80F4-40C3FF23F2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5963" indent="-2746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1725" indent="-219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1463" indent="-219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2788" indent="-219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99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971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543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15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C38E89-A7D5-437B-B85C-A5FFDC58F0C9}" type="slidenum">
              <a:rPr lang="en-US" altLang="en-US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724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51163" y="534988"/>
            <a:ext cx="3575050" cy="2681287"/>
          </a:xfrm>
          <a:ln/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cs typeface="Arial" pitchFamily="34" charset="0"/>
            </a:endParaRPr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A43F4B4-901C-45FA-B669-039C78E525B6}" type="slidenum">
              <a:rPr lang="zh-CN" alt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16</a:t>
            </a:fld>
            <a:endParaRPr lang="zh-CN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912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xmlns="" id="{900419C6-A51E-4599-890E-AE5051D1A1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xmlns="" id="{3FC43FD2-CA8B-40BF-8BCF-C0131A461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xmlns="" id="{BFEFA33E-A6F9-4995-9A67-AA8D389CCC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5963" indent="-2746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1725" indent="-219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1463" indent="-219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2788" indent="-219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99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971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543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15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E7116E-467A-4175-9C2E-A0386C43933E}" type="slidenum">
              <a:rPr lang="en-US" altLang="en-US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966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xmlns="" id="{4EB063E0-4F44-4033-921C-9D9E4628DFA5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D92472B5-F1FD-469F-8A91-CFC917C1253F}"/>
                </a:ext>
              </a:extLst>
            </p:cNvPr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56E625E2-865B-44CC-A0CE-DC37E9F6B088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xmlns="" id="{0BC12FF5-8BE6-40F4-B9A8-EF8064A6AADD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xmlns="" id="{A833CABF-DA62-42B9-A1E9-ACF92F0072BB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xmlns="" id="{3FBA049F-D71C-47F5-A371-726E0FBFE00A}"/>
                </a:ext>
              </a:extLst>
            </p:cNvPr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xmlns="" id="{15FD93FC-5E8B-4B92-97FA-C836E817716C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xmlns="" id="{9DE07F14-9926-4548-BBEE-E511162FBF5D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xmlns="" id="{093DDA6E-C4AD-4832-8FF2-9A929D3B6B4B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xmlns="" id="{0D5917D0-0032-496F-9A13-7280094383FB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xmlns="" id="{5F4BFDCD-05DE-47BF-97B6-31AE2146555C}"/>
                </a:ext>
              </a:extLst>
            </p:cNvPr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xmlns="" id="{36DE5C06-B3BB-40BD-9814-70CEC8B12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xmlns="" id="{38B510DD-C6E2-4461-9191-3CB08F79F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2AD5070A-C6F7-4752-8508-B63F656A8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E343C-4CFF-456B-9948-7CFB132290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807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12EC3C-FE1B-4C07-A0D9-13024CAC5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B9E6CC-90A9-4484-8EB0-620DCC7F5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04ECE9-EED0-465A-99EB-75A14E41C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E6D60-4AE5-4264-AB7C-0B8D9F5E66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228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C915459-6AC5-470E-A763-90A07450C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>
                <a:solidFill>
                  <a:srgbClr val="9FE0F5"/>
                </a:solidFill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CB377AB-1936-4808-B959-CCF957ECB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>
                <a:solidFill>
                  <a:srgbClr val="9FE0F5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D09D588E-CA6D-42A6-B280-AA872E13AA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8AF0F93C-E1CB-4CD2-BC0D-CA0B4B282A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CC2BA2BF-38C9-49C9-B852-FCCAE78415A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3083EC6-B845-41FE-B98A-303AE7B63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653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483516-5FEF-4A65-9B96-AF3661C84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01CACF-7BC7-45FA-B0EA-33FBCFFFA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D367A2-6E98-4474-B3D4-C03B9C346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F6001-AFA6-4F8F-BBB3-FC687512DE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637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6CC5A98-4705-4C08-A1F5-B29975052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>
                <a:solidFill>
                  <a:srgbClr val="9FE0F5"/>
                </a:solidFill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78E9BD-9CC9-4265-A7D5-EF2084FD4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>
                <a:solidFill>
                  <a:srgbClr val="9FE0F5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EED8FBA9-F725-4F12-A0F6-EBAF289822C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B62B05FD-B428-4453-8FF5-2F2D1D1B850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37D1CA6B-CF41-4D95-A252-99BA3A92505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C9DA68A-FFB6-4769-968F-F66CF44F9C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221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DB5EA4A-9627-41C3-A933-BDFC61371BF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F0C344B-B4B8-403B-AD57-2F3D0C2362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20413E6-6F37-4629-914A-F54361AB6E3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B630504-017B-4108-AB4D-2B7CDBB0E8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468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4DB407-7E23-448A-ABDB-019DF3F3E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FF30B9-3D7F-4873-A9E5-C52C5C54F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41C8E3-840A-48F0-B26C-E41EEC2F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AFB31-599C-4276-8CB8-8B58ED3832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164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9592DB-1EFC-446D-81D1-995E2EEEF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EE885A-93C4-419C-B4C7-C1220F332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953CDF-40D8-459C-8F42-54C55B9C5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61B09-60C8-422C-BDCF-7BB4FE0111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630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16B70D-05A8-4692-A5DA-9A695FBDD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DFB9B4-265F-44E2-BE26-4820D7DF3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339322-6957-47B9-A09F-29317318B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7F387-0BBB-4EFC-ADC8-BA08686F7F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924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ECED5E-A6D7-4B56-949A-F95B50278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2B3E4F-6A25-4EC5-93BB-897B2339B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092CFB-150B-444A-B54A-2642CC549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975C5-5753-448A-B4D0-18DD47BD09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17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1FA03ED-46F0-4EC1-857B-F340AC9FD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6437EB7-D1EB-4D94-AFAA-47B94EDD4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5041A5E-383B-4328-A9A4-D22E35898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3ABA6-ED6E-4918-B41E-AEBC512F96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29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E259A084-8A7B-416C-8E0C-6CE011537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2CDC04E0-2389-4F6D-8EEB-8324F6E3E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0FE6298F-0B46-42BF-BB52-F29D84CE9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6C46F-5D8A-4208-B745-0BCAA457B7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56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EB88DC9E-4FF7-46C2-93BC-BA80F695C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3B77EF46-52E5-4679-8DD4-4CBB7C23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F05C6EAA-F20A-49BB-8315-0FEC5BD28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434C0-D707-4DA3-A028-4913979E91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3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A55F24D6-5053-4984-9B8D-4801E479F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0EFB0C8A-69E7-4DEC-BFD6-B65AE5CDC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0A1CBA7A-B1DF-44BE-88ED-A3D314B3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3EEA1-DD53-43FB-8329-3B5852D4BE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455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70977FE0-4D2D-4383-BF87-7557B7459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106CAF4-06F6-4B3E-9572-96BF3A7BA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2635F50-60CE-46DE-AB3A-4E3A82FCD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2A7F2-A7E5-4596-AED7-FB01D50461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90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9537FF0-8135-4F06-BE7F-6F22CC3BF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E0F382D-2393-4B29-81C1-6942E2E8C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00EE24A-23D8-4959-9FFB-5EFE4CD2F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F859D-1759-46B2-9549-91B4C9C486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810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xmlns="" id="{6FF47AE2-0DEC-4320-9994-1CE38758C279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C5ED4B30-7425-4664-96B9-B9310CBE4F50}"/>
                </a:ext>
              </a:extLst>
            </p:cNvPr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1A794460-136A-4358-B6E0-14891962C096}"/>
                </a:ext>
              </a:extLst>
            </p:cNvPr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D5D95523-1A4C-4197-B8D4-5A9A55E7208B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DEF29E5D-41AF-4118-AD65-B44B6AB8D54F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7035A85B-6E20-4F5F-BF2F-AB6FE0CF8B0D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1CDA1736-11EE-4605-9EDB-709A8F040CEA}"/>
                </a:ext>
              </a:extLst>
            </p:cNvPr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031CB6B2-0760-4472-82BF-C228FF433260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970D4547-D94B-4AA4-9089-222A7DB42CA4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9C146BEE-BA7E-437C-AFA7-054B8A519711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A2F39A6A-660B-4996-A193-0FEB1CCA86F7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xmlns="" id="{136C6E3E-6341-4393-9231-928242A8077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xmlns="" id="{78F6D008-B5C1-4789-B8C2-25FF97B30E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689D58-5663-4495-AB2F-9733DFA76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C80F53-FC82-4E25-9284-20A1AFB3BE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EC48BB-D6B8-49B0-B472-8A7FD02A7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13E9E2-0893-4ED2-84B7-3D729E9C3F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60" r:id="rId1"/>
    <p:sldLayoutId id="2147485947" r:id="rId2"/>
    <p:sldLayoutId id="2147485948" r:id="rId3"/>
    <p:sldLayoutId id="2147485949" r:id="rId4"/>
    <p:sldLayoutId id="2147485950" r:id="rId5"/>
    <p:sldLayoutId id="2147485951" r:id="rId6"/>
    <p:sldLayoutId id="2147485952" r:id="rId7"/>
    <p:sldLayoutId id="2147485953" r:id="rId8"/>
    <p:sldLayoutId id="2147485954" r:id="rId9"/>
    <p:sldLayoutId id="2147485955" r:id="rId10"/>
    <p:sldLayoutId id="2147485961" r:id="rId11"/>
    <p:sldLayoutId id="2147485956" r:id="rId12"/>
    <p:sldLayoutId id="2147485962" r:id="rId13"/>
    <p:sldLayoutId id="2147485957" r:id="rId14"/>
    <p:sldLayoutId id="2147485958" r:id="rId15"/>
    <p:sldLayoutId id="2147485959" r:id="rId16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0" name="Title 1">
            <a:extLst>
              <a:ext uri="{FF2B5EF4-FFF2-40B4-BE49-F238E27FC236}">
                <a16:creationId xmlns:a16="http://schemas.microsoft.com/office/drawing/2014/main" xmlns="" id="{4991DE03-BACD-4817-A491-25FA23E4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23" y="609600"/>
            <a:ext cx="9144000" cy="1752600"/>
          </a:xfrm>
          <a:solidFill>
            <a:schemeClr val="bg2">
              <a:lumMod val="90000"/>
            </a:schemeClr>
          </a:solidFill>
          <a:ln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algn="ctr" eaLnBrk="1" hangingPunct="1">
              <a:defRPr/>
            </a:pPr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  <a:cs typeface="Andalus" pitchFamily="18" charset="-78"/>
              </a:rPr>
              <a:t>AIRPORTS OF NEPAL</a:t>
            </a:r>
            <a:b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  <a:cs typeface="Andalus" pitchFamily="18" charset="-78"/>
              </a:rPr>
            </a:br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  <a:cs typeface="Andalus" pitchFamily="18" charset="-78"/>
              </a:rPr>
              <a:t>&amp; </a:t>
            </a:r>
            <a:b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  <a:cs typeface="Andalus" pitchFamily="18" charset="-78"/>
              </a:rPr>
            </a:br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  <a:cs typeface="Andalus" pitchFamily="18" charset="-78"/>
              </a:rPr>
              <a:t>WAY TO GAME CHANGING AIRPORT PROJECT</a:t>
            </a: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  <a:cs typeface="Andalus" pitchFamily="18" charset="-78"/>
              </a:rPr>
              <a:t/>
            </a:r>
            <a:b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  <a:cs typeface="Andalus" pitchFamily="18" charset="-78"/>
              </a:rPr>
            </a:b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  <a:cs typeface="Andalus" pitchFamily="18" charset="-78"/>
              </a:rPr>
              <a:t>NIJGADH INTERNATIONAL AIRPORT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angal" pitchFamily="18" charset="0"/>
                <a:cs typeface="Times New Roman" pitchFamily="18" charset="0"/>
              </a:rPr>
              <a:t/>
            </a:r>
            <a:b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angal" pitchFamily="18" charset="0"/>
                <a:cs typeface="Times New Roman" pitchFamily="18" charset="0"/>
              </a:rPr>
            </a:b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Mangal" pitchFamily="18" charset="0"/>
              <a:cs typeface="Times New Roman" pitchFamily="18" charset="0"/>
            </a:endParaRPr>
          </a:p>
        </p:txBody>
      </p:sp>
      <p:pic>
        <p:nvPicPr>
          <p:cNvPr id="7172" name="Content Placeholder 5" descr="CAAN.jpg">
            <a:extLst>
              <a:ext uri="{FF2B5EF4-FFF2-40B4-BE49-F238E27FC236}">
                <a16:creationId xmlns:a16="http://schemas.microsoft.com/office/drawing/2014/main" xmlns="" id="{15A10813-8A4E-46E8-B0CC-20F7B0CD209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25769" y="2407838"/>
            <a:ext cx="3581400" cy="25793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158EDA7A-BBC6-4192-A737-054399434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181600"/>
            <a:ext cx="7924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Presented by</a:t>
            </a:r>
            <a:r>
              <a:rPr lang="en-US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solidFill>
                  <a:srgbClr val="3333FF"/>
                </a:solidFill>
                <a:latin typeface="Arial" panose="020B0604020202020204" pitchFamily="34" charset="0"/>
              </a:rPr>
              <a:t>Eng. </a:t>
            </a:r>
            <a:r>
              <a:rPr lang="en-US" altLang="en-US" sz="2000" dirty="0" smtClean="0">
                <a:solidFill>
                  <a:srgbClr val="3333FF"/>
                </a:solidFill>
                <a:latin typeface="Arial" panose="020B0604020202020204" pitchFamily="34" charset="0"/>
              </a:rPr>
              <a:t>PRABESH AHDIKARI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solidFill>
                  <a:srgbClr val="3333FF"/>
                </a:solidFill>
                <a:latin typeface="Arial" panose="020B0604020202020204" pitchFamily="34" charset="0"/>
              </a:rPr>
              <a:t>Dy. Manger/Project Chief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solidFill>
                  <a:srgbClr val="3333FF"/>
                </a:solidFill>
                <a:latin typeface="Arial" panose="020B0604020202020204" pitchFamily="34" charset="0"/>
              </a:rPr>
              <a:t>Gautam Buddha International Airport Project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solidFill>
                  <a:srgbClr val="3333FF"/>
                </a:solidFill>
                <a:latin typeface="Arial" panose="020B0604020202020204" pitchFamily="34" charset="0"/>
              </a:rPr>
              <a:t>Civil Aviation Authority of Nepal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892" y="2362200"/>
            <a:ext cx="2215662" cy="2773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40" y="990600"/>
            <a:ext cx="9259884" cy="4267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F387-0BBB-4EFC-ADC8-BA08686F7FD8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59704" y="381000"/>
            <a:ext cx="748889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rgbClr val="FF0000"/>
                </a:solidFill>
              </a:rPr>
              <a:t>UPDATED MASTER PLAN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42907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The forecasted 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annual int’l and domestic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pax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are 0.94 and 0.95 million in 2027, 3.37 and 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2.36 million 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in 2041 respectively.</a:t>
            </a:r>
            <a:r>
              <a:rPr lang="en-US" dirty="0"/>
              <a:t>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Planning of new International Terminal Building and other associated works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05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B014052-0638-4EC7-A4E2-F0AA0C290C2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304800"/>
            <a:ext cx="4495800" cy="25288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171" y="304800"/>
            <a:ext cx="4495800" cy="2528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3394302"/>
            <a:ext cx="4510314" cy="25370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394302"/>
            <a:ext cx="4510314" cy="25370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19200" y="29718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Options Developed for Terminal Building</a:t>
            </a:r>
          </a:p>
        </p:txBody>
      </p:sp>
    </p:spTree>
    <p:extLst>
      <p:ext uri="{BB962C8B-B14F-4D97-AF65-F5344CB8AC3E}">
        <p14:creationId xmlns:p14="http://schemas.microsoft.com/office/powerpoint/2010/main" val="104972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B014052-0638-4EC7-A4E2-F0AA0C290C2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4200"/>
            <a:ext cx="9165771" cy="30813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26670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SELECTED OPTION : GAUTAM BUDDHA INTERNATIONAL AIRPORT</a:t>
            </a:r>
          </a:p>
        </p:txBody>
      </p:sp>
    </p:spTree>
    <p:extLst>
      <p:ext uri="{BB962C8B-B14F-4D97-AF65-F5344CB8AC3E}">
        <p14:creationId xmlns:p14="http://schemas.microsoft.com/office/powerpoint/2010/main" val="102018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B014052-0638-4EC7-A4E2-F0AA0C290C2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9034"/>
            <a:ext cx="9144000" cy="43097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0" y="57912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Aerial View (Proposed ITB)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98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B014052-0638-4EC7-A4E2-F0AA0C290C2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2738"/>
            <a:ext cx="9144000" cy="41925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0800" y="56388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Airside View (Proposed ITB)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946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F387-0BBB-4EFC-ADC8-BA08686F7FD8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59704" y="381000"/>
            <a:ext cx="748889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2500" lnSpcReduction="100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rgbClr val="FF0000"/>
                </a:solidFill>
              </a:rPr>
              <a:t>POKHARA REGIONAL INTERNATIONAL AIRPORT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01000" cy="4975225"/>
          </a:xfrm>
        </p:spPr>
        <p:txBody>
          <a:bodyPr rtlCol="0">
            <a:normAutofit/>
          </a:bodyPr>
          <a:lstStyle/>
          <a:p>
            <a:pPr lvl="0"/>
            <a:r>
              <a:rPr lang="en-GB" sz="2000" dirty="0" smtClean="0">
                <a:solidFill>
                  <a:schemeClr val="tx1"/>
                </a:solidFill>
              </a:rPr>
              <a:t>Type of Airport			: 	ICAO Category 4D</a:t>
            </a:r>
          </a:p>
          <a:p>
            <a:pPr lvl="0"/>
            <a:r>
              <a:rPr lang="en-GB" sz="2000" dirty="0" smtClean="0">
                <a:solidFill>
                  <a:schemeClr val="tx1"/>
                </a:solidFill>
              </a:rPr>
              <a:t>Runway </a:t>
            </a:r>
            <a:r>
              <a:rPr lang="en-GB" sz="2000" dirty="0">
                <a:solidFill>
                  <a:schemeClr val="tx1"/>
                </a:solidFill>
              </a:rPr>
              <a:t>	                   	</a:t>
            </a:r>
            <a:r>
              <a:rPr lang="en-GB" sz="2000" dirty="0" smtClean="0">
                <a:solidFill>
                  <a:schemeClr val="tx1"/>
                </a:solidFill>
              </a:rPr>
              <a:t>:     </a:t>
            </a:r>
            <a:r>
              <a:rPr lang="en-GB" sz="2000" dirty="0">
                <a:solidFill>
                  <a:schemeClr val="tx1"/>
                </a:solidFill>
              </a:rPr>
              <a:t>2500m X </a:t>
            </a:r>
            <a:r>
              <a:rPr lang="en-GB" sz="2000" dirty="0" smtClean="0">
                <a:solidFill>
                  <a:schemeClr val="tx1"/>
                </a:solidFill>
              </a:rPr>
              <a:t>45m </a:t>
            </a:r>
          </a:p>
          <a:p>
            <a:pPr lvl="0"/>
            <a:r>
              <a:rPr lang="en-GB" sz="2000" dirty="0" smtClean="0">
                <a:solidFill>
                  <a:schemeClr val="tx1"/>
                </a:solidFill>
              </a:rPr>
              <a:t>Parallel </a:t>
            </a:r>
            <a:r>
              <a:rPr lang="en-GB" sz="2000" dirty="0">
                <a:solidFill>
                  <a:schemeClr val="tx1"/>
                </a:solidFill>
              </a:rPr>
              <a:t>Taxiway	        </a:t>
            </a:r>
            <a:r>
              <a:rPr lang="en-GB" sz="2000" dirty="0" smtClean="0">
                <a:solidFill>
                  <a:schemeClr val="tx1"/>
                </a:solidFill>
              </a:rPr>
              <a:t>    :     </a:t>
            </a:r>
            <a:r>
              <a:rPr lang="en-GB" sz="2000" dirty="0">
                <a:solidFill>
                  <a:schemeClr val="tx1"/>
                </a:solidFill>
              </a:rPr>
              <a:t>900 m x </a:t>
            </a:r>
            <a:r>
              <a:rPr lang="en-GB" sz="2000" dirty="0" smtClean="0">
                <a:solidFill>
                  <a:schemeClr val="tx1"/>
                </a:solidFill>
              </a:rPr>
              <a:t>23m </a:t>
            </a:r>
          </a:p>
          <a:p>
            <a:pPr lvl="0"/>
            <a:r>
              <a:rPr lang="en-GB" sz="2000" dirty="0" smtClean="0">
                <a:solidFill>
                  <a:schemeClr val="tx1"/>
                </a:solidFill>
              </a:rPr>
              <a:t>Link Taxiway				:     3 Nos. 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0"/>
            <a:r>
              <a:rPr lang="en-GB" sz="2000" dirty="0" smtClean="0">
                <a:solidFill>
                  <a:schemeClr val="tx1"/>
                </a:solidFill>
              </a:rPr>
              <a:t>Apron				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     :     417m </a:t>
            </a:r>
            <a:r>
              <a:rPr lang="en-GB" sz="2000" dirty="0">
                <a:solidFill>
                  <a:schemeClr val="tx1"/>
                </a:solidFill>
              </a:rPr>
              <a:t>X </a:t>
            </a:r>
            <a:r>
              <a:rPr lang="en-GB" sz="2000" dirty="0" smtClean="0">
                <a:solidFill>
                  <a:schemeClr val="tx1"/>
                </a:solidFill>
              </a:rPr>
              <a:t>129m</a:t>
            </a:r>
          </a:p>
          <a:p>
            <a:pPr lvl="0"/>
            <a:r>
              <a:rPr lang="en-GB" sz="2000" dirty="0" smtClean="0">
                <a:solidFill>
                  <a:schemeClr val="tx1"/>
                </a:solidFill>
              </a:rPr>
              <a:t>ITB </a:t>
            </a:r>
            <a:r>
              <a:rPr lang="en-GB" sz="2000" dirty="0">
                <a:solidFill>
                  <a:schemeClr val="tx1"/>
                </a:solidFill>
              </a:rPr>
              <a:t>&amp; DTB                		</a:t>
            </a:r>
            <a:r>
              <a:rPr lang="en-GB" sz="2000" dirty="0" smtClean="0">
                <a:solidFill>
                  <a:schemeClr val="tx1"/>
                </a:solidFill>
              </a:rPr>
              <a:t>:     14643.76 </a:t>
            </a:r>
            <a:r>
              <a:rPr lang="en-GB" sz="2000" dirty="0">
                <a:solidFill>
                  <a:schemeClr val="tx1"/>
                </a:solidFill>
              </a:rPr>
              <a:t>square </a:t>
            </a:r>
            <a:r>
              <a:rPr lang="en-GB" sz="2000" dirty="0" smtClean="0">
                <a:solidFill>
                  <a:schemeClr val="tx1"/>
                </a:solidFill>
              </a:rPr>
              <a:t>meter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0"/>
            <a:r>
              <a:rPr lang="en-GB" sz="2000" dirty="0" smtClean="0">
                <a:solidFill>
                  <a:schemeClr val="tx1"/>
                </a:solidFill>
              </a:rPr>
              <a:t>Hangar 				      :     6055.95 square meter</a:t>
            </a:r>
          </a:p>
          <a:p>
            <a:pPr lvl="0"/>
            <a:r>
              <a:rPr lang="en-GB" sz="2000" dirty="0" smtClean="0">
                <a:solidFill>
                  <a:schemeClr val="tx1"/>
                </a:solidFill>
              </a:rPr>
              <a:t>Approach </a:t>
            </a:r>
            <a:r>
              <a:rPr lang="en-GB" sz="2000" dirty="0">
                <a:solidFill>
                  <a:schemeClr val="tx1"/>
                </a:solidFill>
              </a:rPr>
              <a:t>Light			</a:t>
            </a:r>
            <a:r>
              <a:rPr lang="en-GB" sz="2000" dirty="0" smtClean="0">
                <a:solidFill>
                  <a:schemeClr val="tx1"/>
                </a:solidFill>
              </a:rPr>
              <a:t>:     </a:t>
            </a:r>
            <a:r>
              <a:rPr lang="en-GB" sz="2000" dirty="0">
                <a:solidFill>
                  <a:schemeClr val="tx1"/>
                </a:solidFill>
              </a:rPr>
              <a:t>ILS System </a:t>
            </a:r>
            <a:r>
              <a:rPr lang="en-GB" sz="2000" dirty="0" smtClean="0">
                <a:solidFill>
                  <a:schemeClr val="tx1"/>
                </a:solidFill>
              </a:rPr>
              <a:t>precision approach CAT-I</a:t>
            </a:r>
            <a:endParaRPr lang="en-US" sz="2000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5030569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 is supposed to be completed till December 2022 and will come in to operation after early 2023 (Will be third International Airport of the nation)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687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8" b="6746"/>
          <a:stretch>
            <a:fillRect/>
          </a:stretch>
        </p:blipFill>
        <p:spPr bwMode="auto">
          <a:xfrm>
            <a:off x="0" y="1284288"/>
            <a:ext cx="9144000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381000"/>
            <a:ext cx="9144000" cy="609600"/>
          </a:xfrm>
          <a:prstGeom prst="rect">
            <a:avLst/>
          </a:prstGeom>
          <a:solidFill>
            <a:schemeClr val="accent2">
              <a:lumMod val="50000"/>
            </a:schemeClr>
          </a:solidFill>
          <a:extLst/>
        </p:spPr>
        <p:txBody>
          <a:bodyPr/>
          <a:lstStyle>
            <a:defPPr>
              <a:defRPr lang="en-US"/>
            </a:defPPr>
            <a:lvl1pPr algn="ctr" eaLnBrk="1" hangingPunct="1">
              <a:defRPr sz="28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CN" dirty="0" smtClean="0"/>
              <a:t>3D View of Terminal and Airfield Area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368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043" y="6492875"/>
            <a:ext cx="512763" cy="365125"/>
          </a:xfrm>
        </p:spPr>
        <p:txBody>
          <a:bodyPr/>
          <a:lstStyle/>
          <a:p>
            <a:fld id="{25ED5D84-14DD-4AFA-A4A1-5608255D6AB2}" type="slidenum">
              <a:rPr lang="en-US" smtClean="0">
                <a:solidFill>
                  <a:srgbClr val="5FCBEF"/>
                </a:solidFill>
              </a:rPr>
              <a:pPr/>
              <a:t>17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6" name="Text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-1" y="304800"/>
            <a:ext cx="9144000" cy="609600"/>
          </a:xfrm>
          <a:prstGeom prst="rect">
            <a:avLst/>
          </a:prstGeom>
          <a:solidFill>
            <a:schemeClr val="accent2">
              <a:lumMod val="50000"/>
            </a:schemeClr>
          </a:solidFill>
          <a:extLst/>
        </p:spPr>
        <p:txBody>
          <a:bodyPr/>
          <a:lstStyle>
            <a:defPPr>
              <a:defRPr lang="en-US"/>
            </a:defPPr>
            <a:lvl1pPr algn="ctr" eaLnBrk="1" hangingPunct="1">
              <a:defRPr sz="28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CN" dirty="0" smtClean="0"/>
              <a:t>Aerial View of Runway and Airfield Area</a:t>
            </a:r>
            <a:endParaRPr lang="zh-CN" alt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43000"/>
            <a:ext cx="9123947" cy="5486400"/>
          </a:xfrm>
        </p:spPr>
      </p:pic>
    </p:spTree>
    <p:extLst>
      <p:ext uri="{BB962C8B-B14F-4D97-AF65-F5344CB8AC3E}">
        <p14:creationId xmlns:p14="http://schemas.microsoft.com/office/powerpoint/2010/main" val="170870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2510" y="304800"/>
            <a:ext cx="9131490" cy="685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defPPr>
              <a:defRPr lang="en-US"/>
            </a:defPPr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zh-CN" dirty="0" smtClean="0"/>
              <a:t> </a:t>
            </a:r>
          </a:p>
          <a:p>
            <a:pPr>
              <a:defRPr/>
            </a:pPr>
            <a:r>
              <a:rPr lang="en-US" altLang="zh-CN" dirty="0" smtClean="0"/>
              <a:t>View </a:t>
            </a:r>
            <a:r>
              <a:rPr lang="en-US" altLang="zh-CN" dirty="0"/>
              <a:t>of </a:t>
            </a:r>
            <a:r>
              <a:rPr lang="en-US" altLang="zh-CN" dirty="0" smtClean="0"/>
              <a:t> Air Traffic Control Tower and Other Buildings </a:t>
            </a:r>
            <a:endParaRPr lang="zh-CN" alt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User\Desktop\1650101272_PokharaRegonalAirport(1)-1200x560_2022041617285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96"/>
          <a:stretch/>
        </p:blipFill>
        <p:spPr bwMode="auto">
          <a:xfrm>
            <a:off x="0" y="1295400"/>
            <a:ext cx="9144000" cy="524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49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298" y="1219200"/>
            <a:ext cx="7963301" cy="3881437"/>
          </a:xfrm>
        </p:spPr>
        <p:txBody>
          <a:bodyPr/>
          <a:lstStyle/>
          <a:p>
            <a:r>
              <a:rPr lang="en-US" sz="2400" dirty="0" smtClean="0"/>
              <a:t>National Pride Project</a:t>
            </a:r>
          </a:p>
          <a:p>
            <a:r>
              <a:rPr lang="en-US" sz="2400" dirty="0" smtClean="0"/>
              <a:t>Revised master planning phase</a:t>
            </a:r>
          </a:p>
          <a:p>
            <a:r>
              <a:rPr lang="en-US" sz="2400" dirty="0" smtClean="0"/>
              <a:t>Game changer project – Hub Airport</a:t>
            </a:r>
          </a:p>
          <a:p>
            <a:r>
              <a:rPr lang="en-US" sz="2400" dirty="0" smtClean="0"/>
              <a:t>Land Area 8000 </a:t>
            </a:r>
            <a:r>
              <a:rPr lang="en-US" sz="2400" dirty="0" err="1" smtClean="0"/>
              <a:t>Hect</a:t>
            </a:r>
            <a:r>
              <a:rPr lang="en-US" sz="2400" dirty="0" smtClean="0"/>
              <a:t>. </a:t>
            </a:r>
            <a:r>
              <a:rPr lang="en-US" sz="2400" dirty="0" err="1" smtClean="0"/>
              <a:t>Approx</a:t>
            </a:r>
            <a:endParaRPr lang="en-US" sz="2400" dirty="0" smtClean="0"/>
          </a:p>
          <a:p>
            <a:r>
              <a:rPr lang="en-US" sz="2400" dirty="0" smtClean="0"/>
              <a:t>ICAO Category 4F</a:t>
            </a:r>
          </a:p>
          <a:p>
            <a:r>
              <a:rPr lang="en-US" sz="2400" dirty="0" smtClean="0"/>
              <a:t>Complete greenfield airport with a capacity to cater 150 MPPA, makes the largest of its kinds in the region</a:t>
            </a:r>
          </a:p>
          <a:p>
            <a:r>
              <a:rPr lang="en-US" sz="2400" dirty="0" smtClean="0"/>
              <a:t>4 parallel runways (4500mx60m) – Phased development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F387-0BBB-4EFC-ADC8-BA08686F7FD8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59704" y="381000"/>
            <a:ext cx="748889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5000" lnSpcReduction="200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rgbClr val="FF0000"/>
                </a:solidFill>
              </a:rPr>
              <a:t>NIJGADH INTERNATIONAL AIRPORT – a game changer project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30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3097299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NEPAL PROFILE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810" y="523081"/>
            <a:ext cx="5107190" cy="336311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F387-0BBB-4EFC-ADC8-BA08686F7FD8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810" y="3871118"/>
            <a:ext cx="5107190" cy="2952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599" y="1066800"/>
            <a:ext cx="38082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Location: Between India and China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Area: </a:t>
            </a:r>
            <a:r>
              <a:rPr lang="en-US" dirty="0"/>
              <a:t>147,516 </a:t>
            </a:r>
            <a:r>
              <a:rPr lang="en-US" dirty="0" smtClean="0"/>
              <a:t>km</a:t>
            </a:r>
            <a:r>
              <a:rPr lang="en-US" baseline="30000" dirty="0" smtClean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Population: </a:t>
            </a:r>
            <a:r>
              <a:rPr lang="en-US" dirty="0" smtClean="0"/>
              <a:t>29.19 Million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Capital City: Kathmandu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Peoples: 126 caste/ethnic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Language: 123 reported, Nepali is spoken as mother tongue (44.6%)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Religion(s): 10 (Hindu: 81.3%, Buddhist: 9.04% Islam: 4.4%, Christianity: 1.4%)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Birth place of Lord Buddha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Topography: World’s deepest gorge Kaligandaki to highest point on earth Mt. Everest 8848.86m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E-W length: About 800km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N-S length: 150 to 250km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28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064"/>
            <a:ext cx="9143999" cy="615703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F387-0BBB-4EFC-ADC8-BA08686F7FD8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036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802"/>
            <a:ext cx="9143999" cy="631613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F387-0BBB-4EFC-ADC8-BA08686F7FD8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531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239000" cy="685800"/>
          </a:xfrm>
        </p:spPr>
        <p:txBody>
          <a:bodyPr/>
          <a:lstStyle/>
          <a:p>
            <a:r>
              <a:rPr lang="en-US" dirty="0" smtClean="0"/>
              <a:t>Existing site Scenario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8383185" cy="539203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F387-0BBB-4EFC-ADC8-BA08686F7FD8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3862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05" y="926933"/>
            <a:ext cx="9155305" cy="532146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F387-0BBB-4EFC-ADC8-BA08686F7FD8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779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2" y="990600"/>
            <a:ext cx="9199484" cy="5257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F387-0BBB-4EFC-ADC8-BA08686F7FD8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455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C:\Users\dell\Desktop\GBAUC\apron1_t.jpg">
            <a:extLst>
              <a:ext uri="{FF2B5EF4-FFF2-40B4-BE49-F238E27FC236}">
                <a16:creationId xmlns:a16="http://schemas.microsoft.com/office/drawing/2014/main" xmlns="" id="{A2C85C13-FA12-4A88-9DF2-99BF4760C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3141943"/>
            <a:ext cx="6729413" cy="29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xmlns="" id="{4E30C37D-3BA4-4283-A121-1190735C7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06AF348-4D72-4683-AA68-3501E7CB5953}" type="slidenum">
              <a:rPr lang="en-US" altLang="en-US" sz="900">
                <a:solidFill>
                  <a:schemeClr val="accent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9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6B3836-67AA-4D23-B977-782759AEA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046507"/>
            <a:ext cx="6729413" cy="838200"/>
          </a:xfrm>
          <a:solidFill>
            <a:schemeClr val="accent2">
              <a:lumMod val="50000"/>
            </a:schemeClr>
          </a:solidFill>
        </p:spPr>
        <p:txBody>
          <a:bodyPr rtlCol="0">
            <a:noAutofit/>
          </a:bodyPr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Thank You…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9" y="0"/>
            <a:ext cx="6765961" cy="3141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705" y="381000"/>
            <a:ext cx="4288496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AIRPORTS OF NEPAL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904" y="2209800"/>
            <a:ext cx="3297896" cy="3754874"/>
          </a:xfrm>
        </p:spPr>
        <p:txBody>
          <a:bodyPr/>
          <a:lstStyle/>
          <a:p>
            <a:pPr marL="0" indent="0">
              <a:buNone/>
            </a:pPr>
            <a:r>
              <a:rPr lang="en-US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Airports </a:t>
            </a:r>
            <a:r>
              <a:rPr lang="en-US" sz="20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Nepal</a:t>
            </a: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Airports in Operation: 34</a:t>
            </a: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Airports not in Operation: 19</a:t>
            </a: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Airports under construction</a:t>
            </a:r>
          </a:p>
          <a:p>
            <a:pPr lvl="1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Arghakhachi Airport (STOL)</a:t>
            </a:r>
          </a:p>
          <a:p>
            <a:pPr lvl="1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Pokhara Regional International Airport (4D)</a:t>
            </a:r>
          </a:p>
          <a:p>
            <a:pPr lvl="1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Nijgadh International Airport (4F)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F387-0BBB-4EFC-ADC8-BA08686F7FD8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886200" y="2209800"/>
            <a:ext cx="4648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International Airports in Nepal</a:t>
            </a:r>
          </a:p>
          <a:p>
            <a:endParaRPr lang="en-US" sz="2000" b="1" u="sng" dirty="0" smtClean="0"/>
          </a:p>
          <a:p>
            <a:pPr marL="342900" indent="-342900">
              <a:buAutoNum type="arabicPeriod"/>
            </a:pPr>
            <a:r>
              <a:rPr lang="en-US" dirty="0" smtClean="0"/>
              <a:t>Tribhuvan International Airport (VNKT), Kathmandu</a:t>
            </a:r>
          </a:p>
          <a:p>
            <a:pPr marL="342900" indent="-342900">
              <a:buAutoNum type="arabicPeriod"/>
            </a:pPr>
            <a:r>
              <a:rPr lang="en-US" dirty="0" smtClean="0"/>
              <a:t>Gautam Buddha International Airport (VNBW), Bhairahawa (Inaugurated on: 16 May 2022 from Rt. Hon. PM of Nepal)</a:t>
            </a:r>
          </a:p>
          <a:p>
            <a:pPr marL="342900" indent="-342900">
              <a:buAutoNum type="arabicPeriod"/>
            </a:pPr>
            <a:r>
              <a:rPr lang="en-US" dirty="0" smtClean="0"/>
              <a:t>Pokhara Regional International Airport (Operation from January 2023)</a:t>
            </a:r>
          </a:p>
          <a:p>
            <a:pPr marL="342900" indent="-342900">
              <a:buAutoNum type="arabicPeriod"/>
            </a:pPr>
            <a:r>
              <a:rPr lang="en-US" dirty="0" smtClean="0"/>
              <a:t>Nijgadh International Airport (Preparation of Updated Master Plan)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5904" y="1210270"/>
            <a:ext cx="7565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Formal beginning of aviation in Nepal in 1949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Nepal Attained ICAO membership in 1960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69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981"/>
            <a:ext cx="9144000" cy="491101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F387-0BBB-4EFC-ADC8-BA08686F7FD8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59704" y="381000"/>
            <a:ext cx="748889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rgbClr val="FF0000"/>
                </a:solidFill>
              </a:rPr>
              <a:t>TRIBHUVAN INTERNATIONAL AIRPORT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95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659"/>
            <a:ext cx="9144000" cy="480290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F387-0BBB-4EFC-ADC8-BA08686F7FD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33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25822" cy="474662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F387-0BBB-4EFC-ADC8-BA08686F7FD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903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DBC7FF-0A72-4C91-8866-B3BF13A0E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5400"/>
            <a:ext cx="8153400" cy="15240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buFont typeface="Wingdings 3" panose="05040102010807070707" pitchFamily="18" charset="2"/>
              <a:buNone/>
              <a:defRPr/>
            </a:pP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Facts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Airport Code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: VNBW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Date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of First Services: July 04, 1958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algn="just"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algn="just"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algn="just"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algn="just"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B75FD8CA-ADE6-4059-B9F5-5A3DD71BE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843124"/>
              </p:ext>
            </p:extLst>
          </p:nvPr>
        </p:nvGraphicFramePr>
        <p:xfrm>
          <a:off x="664504" y="3048000"/>
          <a:ext cx="8174696" cy="3103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4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95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675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61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Description</a:t>
                      </a:r>
                    </a:p>
                  </a:txBody>
                  <a:tcPr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Existing</a:t>
                      </a:r>
                    </a:p>
                  </a:txBody>
                  <a:tcPr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After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upgrading (16 May 2022)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T="45692" marB="4569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04">
                <a:tc>
                  <a:txBody>
                    <a:bodyPr/>
                    <a:lstStyle/>
                    <a:p>
                      <a:r>
                        <a:rPr lang="en-US" sz="1800" dirty="0"/>
                        <a:t>Airport</a:t>
                      </a:r>
                    </a:p>
                  </a:txBody>
                  <a:tcPr marT="45692" marB="4569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Domestic</a:t>
                      </a:r>
                    </a:p>
                  </a:txBody>
                  <a:tcPr marT="45692" marB="4569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International</a:t>
                      </a:r>
                    </a:p>
                  </a:txBody>
                  <a:tcPr marT="45692" marB="4569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04">
                <a:tc>
                  <a:txBody>
                    <a:bodyPr/>
                    <a:lstStyle/>
                    <a:p>
                      <a:r>
                        <a:rPr lang="en-US" sz="1800" dirty="0"/>
                        <a:t>Runway</a:t>
                      </a:r>
                    </a:p>
                  </a:txBody>
                  <a:tcPr marT="45692" marB="4569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1500mX30m</a:t>
                      </a:r>
                    </a:p>
                  </a:txBody>
                  <a:tcPr marT="45692" marB="4569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3000mX45m</a:t>
                      </a:r>
                    </a:p>
                  </a:txBody>
                  <a:tcPr marT="45692" marB="4569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24">
                <a:tc>
                  <a:txBody>
                    <a:bodyPr/>
                    <a:lstStyle/>
                    <a:p>
                      <a:r>
                        <a:rPr lang="en-US" sz="1800" dirty="0"/>
                        <a:t>Apron</a:t>
                      </a:r>
                    </a:p>
                  </a:txBody>
                  <a:tcPr marT="45692" marB="4569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120mX60m</a:t>
                      </a:r>
                    </a:p>
                  </a:txBody>
                  <a:tcPr marT="45692" marB="4569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350mX148m</a:t>
                      </a:r>
                    </a:p>
                    <a:p>
                      <a:r>
                        <a:rPr lang="en-US" sz="1800" dirty="0"/>
                        <a:t>120mX60m</a:t>
                      </a:r>
                    </a:p>
                  </a:txBody>
                  <a:tcPr marT="45692" marB="45692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024">
                <a:tc>
                  <a:txBody>
                    <a:bodyPr/>
                    <a:lstStyle/>
                    <a:p>
                      <a:r>
                        <a:rPr lang="en-US" sz="1800" dirty="0"/>
                        <a:t>Terminal Building</a:t>
                      </a:r>
                    </a:p>
                  </a:txBody>
                  <a:tcPr marT="45692" marB="4569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1550 </a:t>
                      </a:r>
                      <a:r>
                        <a:rPr lang="en-US" sz="1800" dirty="0" err="1"/>
                        <a:t>sqm</a:t>
                      </a:r>
                      <a:r>
                        <a:rPr lang="en-US" sz="1800" dirty="0"/>
                        <a:t>.</a:t>
                      </a:r>
                    </a:p>
                  </a:txBody>
                  <a:tcPr marT="45692" marB="4569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15000 </a:t>
                      </a:r>
                      <a:r>
                        <a:rPr lang="en-US" sz="1800" dirty="0" err="1"/>
                        <a:t>sqm</a:t>
                      </a:r>
                      <a:r>
                        <a:rPr lang="en-US" sz="1800" dirty="0"/>
                        <a:t>.</a:t>
                      </a:r>
                    </a:p>
                    <a:p>
                      <a:endParaRPr lang="en-US" sz="1800" dirty="0"/>
                    </a:p>
                  </a:txBody>
                  <a:tcPr marT="45692" marB="45692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5925">
                <a:tc>
                  <a:txBody>
                    <a:bodyPr/>
                    <a:lstStyle/>
                    <a:p>
                      <a:r>
                        <a:rPr lang="en-US" sz="1800" dirty="0"/>
                        <a:t>Comm. </a:t>
                      </a:r>
                      <a:r>
                        <a:rPr lang="en-US" sz="1800" dirty="0" err="1"/>
                        <a:t>Nav</a:t>
                      </a:r>
                      <a:r>
                        <a:rPr lang="en-US" sz="1800" dirty="0"/>
                        <a:t> Aid</a:t>
                      </a:r>
                      <a:r>
                        <a:rPr lang="en-US" sz="1800" baseline="0" dirty="0"/>
                        <a:t> Equipment</a:t>
                      </a:r>
                      <a:endParaRPr lang="en-US" sz="1800" dirty="0"/>
                    </a:p>
                  </a:txBody>
                  <a:tcPr marT="45692" marB="4569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VOR/DME</a:t>
                      </a:r>
                    </a:p>
                  </a:txBody>
                  <a:tcPr marT="45692" marB="4569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ILS, VOR/DME,</a:t>
                      </a:r>
                      <a:r>
                        <a:rPr lang="en-US" sz="1800" baseline="0" dirty="0"/>
                        <a:t> Comm. &amp; Met. Equipment</a:t>
                      </a:r>
                      <a:endParaRPr lang="en-US" sz="1800" dirty="0"/>
                    </a:p>
                  </a:txBody>
                  <a:tcPr marT="45692" marB="45692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250" name="Slide Number Placeholder 5">
            <a:extLst>
              <a:ext uri="{FF2B5EF4-FFF2-40B4-BE49-F238E27FC236}">
                <a16:creationId xmlns:a16="http://schemas.microsoft.com/office/drawing/2014/main" xmlns="" id="{885DAE00-EF2C-45B3-9DEE-CF72C57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FC201EA-A604-40B9-B26E-45629583D4B5}" type="slidenum">
              <a:rPr lang="en-US" altLang="en-US" sz="900">
                <a:solidFill>
                  <a:schemeClr val="accent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9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9704" y="381000"/>
            <a:ext cx="7488895" cy="6858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GAUTAM BUDDHA INTERNATIONAL AIRPORT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0"/>
            <a:ext cx="4114800" cy="373752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F387-0BBB-4EFC-ADC8-BA08686F7FD8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776" y="3737524"/>
            <a:ext cx="4109223" cy="3120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28950"/>
            <a:ext cx="5029201" cy="3829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3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800600"/>
            <a:ext cx="8153400" cy="1241425"/>
          </a:xfrm>
        </p:spPr>
        <p:txBody>
          <a:bodyPr/>
          <a:lstStyle/>
          <a:p>
            <a:r>
              <a:rPr lang="en-US" sz="2400" dirty="0" smtClean="0"/>
              <a:t>Second international airport of the nation (ICAO 4E Category), in commercial operation from 16 May 2022</a:t>
            </a:r>
          </a:p>
          <a:p>
            <a:r>
              <a:rPr lang="en-US" sz="2400" dirty="0" smtClean="0"/>
              <a:t>Alternative airport for Tribhuvan International Airport Kathmandu (VNKT)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F387-0BBB-4EFC-ADC8-BA08686F7FD8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1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8047</TotalTime>
  <Words>523</Words>
  <Application>Microsoft Office PowerPoint</Application>
  <PresentationFormat>On-screen Show (4:3)</PresentationFormat>
  <Paragraphs>119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微软雅黑</vt:lpstr>
      <vt:lpstr>宋体</vt:lpstr>
      <vt:lpstr>Andalus</vt:lpstr>
      <vt:lpstr>Arial</vt:lpstr>
      <vt:lpstr>Arial Black</vt:lpstr>
      <vt:lpstr>Calibri</vt:lpstr>
      <vt:lpstr>Mangal</vt:lpstr>
      <vt:lpstr>Times New Roman</vt:lpstr>
      <vt:lpstr>TimesNewRomanPSMT</vt:lpstr>
      <vt:lpstr>Trebuchet MS</vt:lpstr>
      <vt:lpstr>Wingdings</vt:lpstr>
      <vt:lpstr>Wingdings 2</vt:lpstr>
      <vt:lpstr>Wingdings 3</vt:lpstr>
      <vt:lpstr>Facet</vt:lpstr>
      <vt:lpstr>AIRPORTS OF NEPAL &amp;  WAY TO GAME CHANGING AIRPORT PROJECT NIJGADH INTERNATIONAL AIRPORT </vt:lpstr>
      <vt:lpstr>NEPAL PROFILE</vt:lpstr>
      <vt:lpstr>AIRPORTS OF NEPAL </vt:lpstr>
      <vt:lpstr>PowerPoint Presentation</vt:lpstr>
      <vt:lpstr>PowerPoint Presentation</vt:lpstr>
      <vt:lpstr>PowerPoint Presentation</vt:lpstr>
      <vt:lpstr>GAUTAM BUDDHA INTERNATIONAL AIRPORT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Aerial View of Runway and Airfield Area</vt:lpstr>
      <vt:lpstr>PowerPoint Presentation</vt:lpstr>
      <vt:lpstr>PowerPoint Presentation</vt:lpstr>
      <vt:lpstr>PowerPoint Presentation</vt:lpstr>
      <vt:lpstr>PowerPoint Presentation</vt:lpstr>
      <vt:lpstr>Existing site Scenario</vt:lpstr>
      <vt:lpstr>PowerPoint Presentation</vt:lpstr>
      <vt:lpstr>PowerPoint Presentation</vt:lpstr>
      <vt:lpstr>Thank You…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Pokhara Regional International Airport</dc:title>
  <dc:creator>User</dc:creator>
  <cp:lastModifiedBy>Microsoft account</cp:lastModifiedBy>
  <cp:revision>1077</cp:revision>
  <cp:lastPrinted>2022-01-29T04:05:47Z</cp:lastPrinted>
  <dcterms:created xsi:type="dcterms:W3CDTF">2005-10-20T05:39:41Z</dcterms:created>
  <dcterms:modified xsi:type="dcterms:W3CDTF">2022-07-20T09:33:26Z</dcterms:modified>
</cp:coreProperties>
</file>